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2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35" r:id="rId2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39" Type="http://schemas.openxmlformats.org/officeDocument/2006/relationships/slide" Target="slides/slide123.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855.xml"/></Relationships>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a:extLst>
              <a:ext uri="{FF2B5EF4-FFF2-40B4-BE49-F238E27FC236}">
                <a16:creationId xmlns:a16="http://schemas.microsoft.com/office/drawing/2014/main" id="{ADA23C37-3445-FEC4-9DC5-F163B8E4860F}"/>
              </a:ext>
            </a:extLst>
          </p:cNvPr>
          <p:cNvSpPr>
            <a:spLocks noGrp="1" noChangeArrowheads="1"/>
          </p:cNvSpPr>
          <p:nvPr>
            <p:ph type="title"/>
          </p:nvPr>
        </p:nvSpPr>
        <p:spPr/>
        <p:txBody>
          <a:bodyPr/>
          <a:lstStyle/>
          <a:p>
            <a:r>
              <a:rPr lang="en-US" altLang="zh-CN" sz="3200">
                <a:ea typeface="宋体" panose="02010600030101010101" pitchFamily="2" charset="-122"/>
              </a:rPr>
              <a:t>Relevant DRM</a:t>
            </a:r>
            <a:br>
              <a:rPr lang="en-US" altLang="zh-CN" sz="3200">
                <a:ea typeface="宋体" panose="02010600030101010101" pitchFamily="2" charset="-122"/>
              </a:rPr>
            </a:br>
            <a:r>
              <a:rPr lang="en-US" altLang="zh-CN" sz="3200">
                <a:ea typeface="宋体" panose="02010600030101010101" pitchFamily="2" charset="-122"/>
              </a:rPr>
              <a:t>Document Related Data Services</a:t>
            </a:r>
          </a:p>
        </p:txBody>
      </p:sp>
      <p:sp>
        <p:nvSpPr>
          <p:cNvPr id="284675" name="Rectangle 3">
            <a:extLst>
              <a:ext uri="{FF2B5EF4-FFF2-40B4-BE49-F238E27FC236}">
                <a16:creationId xmlns:a16="http://schemas.microsoft.com/office/drawing/2014/main" id="{E48F8FD5-E6F8-B13F-3C36-F0B4ED3BAF6D}"/>
              </a:ext>
            </a:extLst>
          </p:cNvPr>
          <p:cNvSpPr>
            <a:spLocks noGrp="1" noChangeArrowheads="1"/>
          </p:cNvSpPr>
          <p:nvPr>
            <p:ph type="body" idx="1"/>
          </p:nvPr>
        </p:nvSpPr>
        <p:spPr/>
        <p:txBody>
          <a:bodyPr/>
          <a:lstStyle/>
          <a:p>
            <a:pPr>
              <a:lnSpc>
                <a:spcPct val="80000"/>
              </a:lnSpc>
            </a:pPr>
            <a:r>
              <a:rPr lang="en-US" altLang="zh-CN" sz="2000" b="1" u="sng">
                <a:ea typeface="宋体" panose="02010600030101010101" pitchFamily="2" charset="-122"/>
              </a:rPr>
              <a:t>Publication</a:t>
            </a:r>
            <a:r>
              <a:rPr lang="en-US" altLang="zh-CN" sz="2000" b="1">
                <a:ea typeface="宋体" panose="02010600030101010101" pitchFamily="2" charset="-122"/>
              </a:rPr>
              <a:t> </a:t>
            </a:r>
          </a:p>
          <a:p>
            <a:pPr lvl="1">
              <a:lnSpc>
                <a:spcPct val="80000"/>
              </a:lnSpc>
            </a:pPr>
            <a:r>
              <a:rPr lang="en-US" altLang="zh-CN" sz="1800" b="1">
                <a:ea typeface="宋体" panose="02010600030101010101" pitchFamily="2" charset="-122"/>
              </a:rPr>
              <a:t>(Structured data or documents to aggregate documents): </a:t>
            </a:r>
            <a:r>
              <a:rPr lang="en-US" altLang="zh-CN" sz="1800">
                <a:ea typeface="宋体" panose="02010600030101010101" pitchFamily="2" charset="-122"/>
              </a:rPr>
              <a:t>Publication is the process of assembling a document from its component pieces, putting into a desired format and disseminating it to target databases. The payload of this type of service is a document. </a:t>
            </a:r>
          </a:p>
          <a:p>
            <a:pPr lvl="1">
              <a:lnSpc>
                <a:spcPct val="80000"/>
              </a:lnSpc>
            </a:pPr>
            <a:endParaRPr lang="en-US" altLang="zh-CN" sz="1800">
              <a:ea typeface="宋体" panose="02010600030101010101" pitchFamily="2" charset="-122"/>
            </a:endParaRPr>
          </a:p>
          <a:p>
            <a:pPr>
              <a:lnSpc>
                <a:spcPct val="80000"/>
              </a:lnSpc>
            </a:pPr>
            <a:r>
              <a:rPr lang="en-US" altLang="zh-CN" sz="2000" b="1" u="sng">
                <a:ea typeface="宋体" panose="02010600030101010101" pitchFamily="2" charset="-122"/>
              </a:rPr>
              <a:t>Document Translation (Document to document)</a:t>
            </a:r>
          </a:p>
          <a:p>
            <a:pPr lvl="1">
              <a:lnSpc>
                <a:spcPct val="80000"/>
              </a:lnSpc>
            </a:pPr>
            <a:r>
              <a:rPr lang="en-US" altLang="zh-CN" sz="1800" b="1">
                <a:ea typeface="宋体" panose="02010600030101010101" pitchFamily="2" charset="-122"/>
              </a:rPr>
              <a:t> </a:t>
            </a:r>
            <a:r>
              <a:rPr lang="en-US" altLang="zh-CN" sz="1800">
                <a:ea typeface="宋体" panose="02010600030101010101" pitchFamily="2" charset="-122"/>
              </a:rPr>
              <a:t>Document translation is the process of transforming a document from its original format to a format required to support a target application. The transformations may be structural (e.g., transforming MS Word to PDF format), language-oriented (e.g., changing English to French), or special purpose (e.g., the development of abstracts from longer documents.) The payload of this type of service is a document. </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